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5" r:id="rId10"/>
    <p:sldId id="274" r:id="rId11"/>
    <p:sldId id="267" r:id="rId12"/>
    <p:sldId id="268" r:id="rId13"/>
    <p:sldId id="273" r:id="rId14"/>
    <p:sldId id="269" r:id="rId15"/>
    <p:sldId id="270" r:id="rId16"/>
    <p:sldId id="275" r:id="rId17"/>
    <p:sldId id="264" r:id="rId18"/>
    <p:sldId id="263" r:id="rId19"/>
  </p:sldIdLst>
  <p:sldSz cx="18288000" cy="10287000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charset="0"/>
      <p:regular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8F113-4B25-47E5-89E9-41E3BBA609FB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22FD9-A3C2-413B-8875-6D90E3B31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8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22FD9-A3C2-413B-8875-6D90E3B31AC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10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rdoddi@gitam.in" TargetMode="External"/><Relationship Id="rId3" Type="http://schemas.openxmlformats.org/officeDocument/2006/relationships/hyperlink" Target="mailto:bmandagi@gitam.in" TargetMode="External"/><Relationship Id="rId7" Type="http://schemas.openxmlformats.org/officeDocument/2006/relationships/hyperlink" Target="mailto:kvetukur@gitam.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kgilla@gitam.in" TargetMode="External"/><Relationship Id="rId5" Type="http://schemas.openxmlformats.org/officeDocument/2006/relationships/hyperlink" Target="mailto:btalanki@gitam.in" TargetMode="External"/><Relationship Id="rId4" Type="http://schemas.openxmlformats.org/officeDocument/2006/relationships/hyperlink" Target="mailto:vgopiset@gitam.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object-storage-cos-static-web-hosting-ujr.s3.jp-tok.cloud-object-storage.appdomain.cloud/Water%20Saving%20Techniques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86655" y="3120388"/>
            <a:ext cx="14314689" cy="232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6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AI Chatbot for Water Conservation and Sanitation Education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7669737" y="6823515"/>
            <a:ext cx="294852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192000" y="8714620"/>
            <a:ext cx="678689" cy="664783"/>
          </a:xfrm>
          <a:custGeom>
            <a:avLst/>
            <a:gdLst/>
            <a:ahLst/>
            <a:cxnLst/>
            <a:rect l="l" t="t" r="r" b="b"/>
            <a:pathLst>
              <a:path w="966845" h="995814">
                <a:moveTo>
                  <a:pt x="0" y="0"/>
                </a:moveTo>
                <a:lnTo>
                  <a:pt x="966845" y="0"/>
                </a:lnTo>
                <a:lnTo>
                  <a:pt x="966845" y="995814"/>
                </a:lnTo>
                <a:lnTo>
                  <a:pt x="0" y="99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13145935" y="8636568"/>
            <a:ext cx="3771217" cy="78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  <a:spcBef>
                <a:spcPct val="0"/>
              </a:spcBef>
            </a:pPr>
            <a:r>
              <a:rPr lang="en-US" sz="44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Hustle Squad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A1838-C1C3-8058-41A8-083049829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866900"/>
            <a:ext cx="15230475" cy="745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E21E3-386B-3457-E19A-3CE24A8AF303}"/>
              </a:ext>
            </a:extLst>
          </p:cNvPr>
          <p:cNvSpPr txBox="1"/>
          <p:nvPr/>
        </p:nvSpPr>
        <p:spPr>
          <a:xfrm>
            <a:off x="1528762" y="723900"/>
            <a:ext cx="403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Actions in Waterbot: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403358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A1DCB-65EB-23FD-14B5-E36B0285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8" y="942310"/>
            <a:ext cx="16993892" cy="8510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EBBCEE-144D-FCBD-4FAD-17EAA1BE680E}"/>
              </a:ext>
            </a:extLst>
          </p:cNvPr>
          <p:cNvSpPr txBox="1"/>
          <p:nvPr/>
        </p:nvSpPr>
        <p:spPr>
          <a:xfrm>
            <a:off x="762000" y="297863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Waterbot Interface :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00611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F6E89-9D0C-0BF7-EE93-6133F81D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104900"/>
            <a:ext cx="6658819" cy="8535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2FFBAB-77CE-C622-EDDA-B2D44FCA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9"/>
          <a:stretch/>
        </p:blipFill>
        <p:spPr>
          <a:xfrm>
            <a:off x="1905000" y="1104900"/>
            <a:ext cx="5791200" cy="8508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85521-C299-111E-AA2E-566407F48C3E}"/>
              </a:ext>
            </a:extLst>
          </p:cNvPr>
          <p:cNvSpPr txBox="1"/>
          <p:nvPr/>
        </p:nvSpPr>
        <p:spPr>
          <a:xfrm>
            <a:off x="533400" y="190500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Stage-1: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9491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97F3F9F-C0B5-1215-540E-7D25F8EF2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2"/>
          <a:stretch/>
        </p:blipFill>
        <p:spPr>
          <a:xfrm>
            <a:off x="10515599" y="786062"/>
            <a:ext cx="6041061" cy="8700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8CCEF4-C291-278C-627C-A26D20E4C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7"/>
          <a:stretch/>
        </p:blipFill>
        <p:spPr>
          <a:xfrm>
            <a:off x="3581400" y="875097"/>
            <a:ext cx="5432165" cy="8611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EFC39-ED30-16D2-550B-9BC2152FBD48}"/>
              </a:ext>
            </a:extLst>
          </p:cNvPr>
          <p:cNvSpPr txBox="1"/>
          <p:nvPr/>
        </p:nvSpPr>
        <p:spPr>
          <a:xfrm>
            <a:off x="685800" y="419100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Stage-2: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8171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A5E865E-4439-6229-8F3A-6D9024F74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/>
          <a:stretch/>
        </p:blipFill>
        <p:spPr>
          <a:xfrm>
            <a:off x="10972800" y="1181100"/>
            <a:ext cx="5867790" cy="82688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B60567-330C-52A3-7C60-FEF1C5074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81100"/>
            <a:ext cx="6916115" cy="8259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4F5D17-5C25-1D88-C003-44D4A9A9B626}"/>
              </a:ext>
            </a:extLst>
          </p:cNvPr>
          <p:cNvSpPr txBox="1"/>
          <p:nvPr/>
        </p:nvSpPr>
        <p:spPr>
          <a:xfrm>
            <a:off x="685800" y="419100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Stage-3: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0651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C091056-4456-8836-13EA-65BC884C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14500"/>
            <a:ext cx="5525271" cy="7811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46106-8F0C-EF20-8174-21007214766D}"/>
              </a:ext>
            </a:extLst>
          </p:cNvPr>
          <p:cNvSpPr txBox="1"/>
          <p:nvPr/>
        </p:nvSpPr>
        <p:spPr>
          <a:xfrm>
            <a:off x="685800" y="41910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Stage-4: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183FC-0F77-53B0-6436-995408F4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25" y="1476460"/>
            <a:ext cx="5353744" cy="81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4D3F650-AAEE-55BD-C6DD-87688264C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249705"/>
            <a:ext cx="5449060" cy="798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46106-8F0C-EF20-8174-21007214766D}"/>
              </a:ext>
            </a:extLst>
          </p:cNvPr>
          <p:cNvSpPr txBox="1"/>
          <p:nvPr/>
        </p:nvSpPr>
        <p:spPr>
          <a:xfrm>
            <a:off x="685800" y="41910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Stage-5: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F3E0C-3BD3-3B3E-603B-3D3AEEFD9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188541"/>
            <a:ext cx="5058481" cy="80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3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7556491" cy="10287000"/>
            <a:chOff x="0" y="0"/>
            <a:chExt cx="1990187" cy="13546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90187" cy="1354667"/>
            </a:xfrm>
            <a:custGeom>
              <a:avLst/>
              <a:gdLst/>
              <a:ahLst/>
              <a:cxnLst/>
              <a:rect l="l" t="t" r="r" b="b"/>
              <a:pathLst>
                <a:path w="1990187" h="1354667">
                  <a:moveTo>
                    <a:pt x="0" y="0"/>
                  </a:moveTo>
                  <a:lnTo>
                    <a:pt x="1990187" y="0"/>
                  </a:lnTo>
                  <a:lnTo>
                    <a:pt x="199018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990187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382000" y="1257300"/>
            <a:ext cx="4987798" cy="7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dirty="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37DFC-521F-4C2A-26AB-4A1C05467164}"/>
              </a:ext>
            </a:extLst>
          </p:cNvPr>
          <p:cNvSpPr txBox="1"/>
          <p:nvPr/>
        </p:nvSpPr>
        <p:spPr>
          <a:xfrm>
            <a:off x="8153400" y="2781300"/>
            <a:ext cx="8763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WaterBot represents a proactive step towards integrating technology with environmental sustainability.</a:t>
            </a:r>
          </a:p>
          <a:p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providing users with the knowledge and tools needed to conserve water and maintain sanitation, WaterBot promotes a healthier environment and contributes to achieving ,Clean Water and Sanitation.</a:t>
            </a:r>
          </a:p>
          <a:p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Leveraging IBM Watsonx Assistant and IBM Cloud, this project addresses a critical global challenge, making it a cornerstone in the movement towards a sustainable future.</a:t>
            </a:r>
            <a:endParaRPr lang="en-IN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667000" y="2610064"/>
            <a:ext cx="12759923" cy="189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46"/>
              </a:lnSpc>
            </a:pPr>
            <a:r>
              <a:rPr lang="en-US" sz="1406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6E4D-810E-77C3-0558-9FD9D56F8700}"/>
              </a:ext>
            </a:extLst>
          </p:cNvPr>
          <p:cNvSpPr txBox="1"/>
          <p:nvPr/>
        </p:nvSpPr>
        <p:spPr>
          <a:xfrm>
            <a:off x="12344400" y="6134100"/>
            <a:ext cx="6705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Hustle Squad Team Members: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Mandagiri</a:t>
            </a:r>
            <a:r>
              <a:rPr lang="en-IN" sz="2200" dirty="0">
                <a:solidFill>
                  <a:schemeClr val="bg1"/>
                </a:solidFill>
              </a:rPr>
              <a:t> Bhavana - </a:t>
            </a:r>
            <a:r>
              <a:rPr lang="en-IN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bmandagi@gitam.in</a:t>
            </a:r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 err="1">
                <a:solidFill>
                  <a:schemeClr val="bg1"/>
                </a:solidFill>
              </a:rPr>
              <a:t>gopisetty</a:t>
            </a:r>
            <a:r>
              <a:rPr lang="en-IN" sz="2200" dirty="0">
                <a:solidFill>
                  <a:schemeClr val="bg1"/>
                </a:solidFill>
              </a:rPr>
              <a:t> </a:t>
            </a:r>
            <a:r>
              <a:rPr lang="en-IN" sz="2200" dirty="0" err="1">
                <a:solidFill>
                  <a:schemeClr val="bg1"/>
                </a:solidFill>
              </a:rPr>
              <a:t>venkata</a:t>
            </a:r>
            <a:r>
              <a:rPr lang="en-IN" sz="2200" dirty="0">
                <a:solidFill>
                  <a:schemeClr val="bg1"/>
                </a:solidFill>
              </a:rPr>
              <a:t> </a:t>
            </a:r>
            <a:r>
              <a:rPr lang="en-IN" sz="2200" dirty="0" err="1">
                <a:solidFill>
                  <a:schemeClr val="bg1"/>
                </a:solidFill>
              </a:rPr>
              <a:t>vivek</a:t>
            </a:r>
            <a:r>
              <a:rPr lang="en-IN" sz="2200" dirty="0">
                <a:solidFill>
                  <a:schemeClr val="bg1"/>
                </a:solidFill>
              </a:rPr>
              <a:t> - </a:t>
            </a:r>
            <a:r>
              <a:rPr lang="en-IN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vgopiset@gitam.in</a:t>
            </a:r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Talanki Bhavya Shree - </a:t>
            </a:r>
            <a:r>
              <a:rPr lang="en-IN" sz="2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btalanki@gitam.in</a:t>
            </a:r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Keerthi </a:t>
            </a:r>
            <a:r>
              <a:rPr lang="en-IN" sz="2200" dirty="0" err="1">
                <a:solidFill>
                  <a:schemeClr val="bg1"/>
                </a:solidFill>
              </a:rPr>
              <a:t>Gilla</a:t>
            </a:r>
            <a:r>
              <a:rPr lang="en-IN" sz="2200" dirty="0">
                <a:solidFill>
                  <a:schemeClr val="bg1"/>
                </a:solidFill>
              </a:rPr>
              <a:t> - </a:t>
            </a:r>
            <a:r>
              <a:rPr lang="en-IN" sz="2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kgilla@gitam.in</a:t>
            </a:r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Krishna Varma </a:t>
            </a:r>
            <a:r>
              <a:rPr lang="en-IN" sz="2200" dirty="0" err="1">
                <a:solidFill>
                  <a:schemeClr val="bg1"/>
                </a:solidFill>
              </a:rPr>
              <a:t>Vetukuri</a:t>
            </a:r>
            <a:r>
              <a:rPr lang="en-IN" sz="2200" dirty="0">
                <a:solidFill>
                  <a:schemeClr val="bg1"/>
                </a:solidFill>
              </a:rPr>
              <a:t> - </a:t>
            </a:r>
            <a:r>
              <a:rPr lang="en-IN" sz="2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kvetukur@gitam.in</a:t>
            </a:r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Ramesh - </a:t>
            </a:r>
            <a:r>
              <a:rPr lang="en-IN" sz="2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rdoddi@gitam.in</a:t>
            </a:r>
            <a:endParaRPr lang="en-IN" sz="2200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5178827" cy="10287000"/>
            <a:chOff x="0" y="0"/>
            <a:chExt cx="1363971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63971" cy="2709333"/>
            </a:xfrm>
            <a:custGeom>
              <a:avLst/>
              <a:gdLst/>
              <a:ahLst/>
              <a:cxnLst/>
              <a:rect l="l" t="t" r="r" b="b"/>
              <a:pathLst>
                <a:path w="1363971" h="2709333">
                  <a:moveTo>
                    <a:pt x="0" y="0"/>
                  </a:moveTo>
                  <a:lnTo>
                    <a:pt x="1363971" y="0"/>
                  </a:lnTo>
                  <a:lnTo>
                    <a:pt x="136397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6397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36860" y="1493818"/>
            <a:ext cx="7146454" cy="7118538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43368" r="-4336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667346" y="2446659"/>
            <a:ext cx="6633909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420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15491" y="3483821"/>
            <a:ext cx="8875237" cy="457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Developing a chatbot to educate communities about water conservation techniques and best practices for maintaining clean water. The chatbot will answer questions about water-saving methods, provide tips for reducing water usage, and raise awareness about the importance of sanitation.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2578" y="0"/>
            <a:ext cx="6975422" cy="10287000"/>
            <a:chOff x="0" y="0"/>
            <a:chExt cx="18371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7148" cy="2709333"/>
            </a:xfrm>
            <a:custGeom>
              <a:avLst/>
              <a:gdLst/>
              <a:ahLst/>
              <a:cxnLst/>
              <a:rect l="l" t="t" r="r" b="b"/>
              <a:pathLst>
                <a:path w="1837148" h="2709333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62931" y="2089027"/>
            <a:ext cx="768643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800" dirty="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did we choose it?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62931" y="3671814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60051" y="4028078"/>
            <a:ext cx="5983949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Clean water and sanitation are essential for human health and well-being. Many communities lack access to clean water and proper sanitation, leading to various health issues and environmental problems.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53751" y="384781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60051" y="3654454"/>
            <a:ext cx="20120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this SDG?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62931" y="6406381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60051" y="6762644"/>
            <a:ext cx="5983949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Raising awareness and educating people about water conservation can help ensure sustainable water use and improve sanitation practices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53751" y="65823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60051" y="6389021"/>
            <a:ext cx="20120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05A7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7246552" cy="10287000"/>
            <a:chOff x="0" y="0"/>
            <a:chExt cx="1908557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08557" cy="2709333"/>
            </a:xfrm>
            <a:custGeom>
              <a:avLst/>
              <a:gdLst/>
              <a:ahLst/>
              <a:cxnLst/>
              <a:rect l="l" t="t" r="r" b="b"/>
              <a:pathLst>
                <a:path w="1908557" h="2709333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9085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772400" y="979034"/>
            <a:ext cx="4248091" cy="67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400" dirty="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Used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3453" y="393327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3453" y="563389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33453" y="73345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46552" y="2071311"/>
            <a:ext cx="6231351" cy="62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2"/>
              </a:lnSpc>
              <a:spcBef>
                <a:spcPct val="0"/>
              </a:spcBef>
            </a:pPr>
            <a:r>
              <a:rPr lang="en-US" sz="373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IBM Watsonx Assistant: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8738" y="3343446"/>
            <a:ext cx="9686290" cy="517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111" lvl="1" indent="-320556" algn="l">
              <a:lnSpc>
                <a:spcPts val="4157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Bold"/>
              </a:rPr>
              <a:t>Overview: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IBM Watsonx Assistant is an advanced AI-powered chatbot platform designed for building intelligent virtual assistants. It provides natural language processing (NLP) capabilities to understand and respond to user queries effectively.</a:t>
            </a:r>
          </a:p>
          <a:p>
            <a:pPr algn="l">
              <a:lnSpc>
                <a:spcPts val="4157"/>
              </a:lnSpc>
              <a:spcBef>
                <a:spcPct val="0"/>
              </a:spcBef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"/>
            </a:endParaRPr>
          </a:p>
          <a:p>
            <a:pPr marL="641111" lvl="1" indent="-320556" algn="l">
              <a:lnSpc>
                <a:spcPts val="4157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Bold"/>
              </a:rPr>
              <a:t>Features: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Multi-channel deployment, easy integration, powerful analytics, and context management to provide personalized and accurate responses.</a:t>
            </a:r>
          </a:p>
          <a:p>
            <a:pPr algn="ctr">
              <a:lnSpc>
                <a:spcPts val="2337"/>
              </a:lnSpc>
              <a:spcBef>
                <a:spcPct val="0"/>
              </a:spcBef>
            </a:pPr>
            <a:endParaRPr lang="en-US" sz="29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0A84ABC-9B29-A5CD-7075-138590AEC6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49" y="3619500"/>
            <a:ext cx="6231351" cy="3555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5598171" cy="10287000"/>
            <a:chOff x="0" y="0"/>
            <a:chExt cx="147441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4415" cy="2709333"/>
            </a:xfrm>
            <a:custGeom>
              <a:avLst/>
              <a:gdLst/>
              <a:ahLst/>
              <a:cxnLst/>
              <a:rect l="l" t="t" r="r" b="b"/>
              <a:pathLst>
                <a:path w="1474415" h="2709333">
                  <a:moveTo>
                    <a:pt x="0" y="0"/>
                  </a:moveTo>
                  <a:lnTo>
                    <a:pt x="1474415" y="0"/>
                  </a:lnTo>
                  <a:lnTo>
                    <a:pt x="147441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7441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233453" y="393327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3453" y="563389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3453" y="73345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28324" y="1181100"/>
            <a:ext cx="6231351" cy="65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2"/>
              </a:lnSpc>
              <a:spcBef>
                <a:spcPct val="0"/>
              </a:spcBef>
            </a:pPr>
            <a:r>
              <a:rPr lang="en-US" sz="373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IBM Cloud Object Storage</a:t>
            </a:r>
            <a:r>
              <a:rPr lang="en-US" sz="373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67400" y="2682123"/>
            <a:ext cx="9686290" cy="409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111" lvl="1" indent="-320556" algn="l">
              <a:lnSpc>
                <a:spcPts val="4157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Bold"/>
              </a:rPr>
              <a:t>Overview:</a:t>
            </a:r>
            <a:r>
              <a:rPr lang="en-US" sz="24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IBM Cloud Object Storage is a highly scalable and secure cloud storage service for unstructured data.</a:t>
            </a:r>
          </a:p>
          <a:p>
            <a:pPr algn="l">
              <a:lnSpc>
                <a:spcPts val="4157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"/>
            </a:endParaRPr>
          </a:p>
          <a:p>
            <a:pPr marL="641111" lvl="1" indent="-320556" algn="l">
              <a:lnSpc>
                <a:spcPts val="4157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Bold"/>
              </a:rPr>
              <a:t>Features:</a:t>
            </a:r>
            <a:r>
              <a:rPr lang="en-US" sz="24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Reliable data storage, easy data retrieval, built-in data encryption, and cost-effective storage solution. Ideal for storing large datasets, including educational content, user interaction logs, and multimedia resources used by the chatbot.</a:t>
            </a:r>
          </a:p>
          <a:p>
            <a:pPr algn="ctr">
              <a:lnSpc>
                <a:spcPts val="2337"/>
              </a:lnSpc>
              <a:spcBef>
                <a:spcPct val="0"/>
              </a:spcBef>
            </a:pPr>
            <a:endParaRPr lang="en-US" sz="29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2578" y="0"/>
            <a:ext cx="6975422" cy="10287000"/>
            <a:chOff x="0" y="0"/>
            <a:chExt cx="18371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7148" cy="2709333"/>
            </a:xfrm>
            <a:custGeom>
              <a:avLst/>
              <a:gdLst/>
              <a:ahLst/>
              <a:cxnLst/>
              <a:rect l="l" t="t" r="r" b="b"/>
              <a:pathLst>
                <a:path w="1837148" h="2709333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48632" y="1069729"/>
            <a:ext cx="768643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800" dirty="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53751" y="384781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53751" y="65823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BCD4AD-CEEB-736D-8EC6-704A38B7FEE3}"/>
              </a:ext>
            </a:extLst>
          </p:cNvPr>
          <p:cNvSpPr txBox="1"/>
          <p:nvPr/>
        </p:nvSpPr>
        <p:spPr>
          <a:xfrm>
            <a:off x="990600" y="2713948"/>
            <a:ext cx="937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WaterBot : An AI chatbot designed to educate communities about water conservation techniques and best practices for maintaining clean water.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: 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Water-Saving Methods: Practical tips for saving water at home, in the garden, and in the community.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Reducing Water Usage: Strategies for reducing water consumption, including efficient irrigation practices and water-efficient appliances.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Sanitation Awareness: Guidelines on maintaining clean and hygienic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Personalized Advice: Recommendations and advice based on user interaction data.</a:t>
            </a:r>
            <a:endParaRPr lang="en-I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EA7CB2-2985-ACA4-7A71-AC56DDF2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837" y="3390900"/>
            <a:ext cx="57150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792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2578" y="0"/>
            <a:ext cx="6975422" cy="10287000"/>
            <a:chOff x="0" y="0"/>
            <a:chExt cx="18371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7148" cy="2709333"/>
            </a:xfrm>
            <a:custGeom>
              <a:avLst/>
              <a:gdLst/>
              <a:ahLst/>
              <a:cxnLst/>
              <a:rect l="l" t="t" r="r" b="b"/>
              <a:pathLst>
                <a:path w="1837148" h="2709333">
                  <a:moveTo>
                    <a:pt x="0" y="0"/>
                  </a:moveTo>
                  <a:lnTo>
                    <a:pt x="1837148" y="0"/>
                  </a:lnTo>
                  <a:lnTo>
                    <a:pt x="183714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3714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64680" y="1517465"/>
            <a:ext cx="9804914" cy="1422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dirty="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the Model Solves the Problem: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53751" y="384781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3751" y="65823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679" y="3663146"/>
            <a:ext cx="10131547" cy="4429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Educational Tool : </a:t>
            </a:r>
            <a:r>
              <a:rPr lang="en-US" sz="28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Provides accurate and timely information on water conservation and sanitation practices. Bridges the knowledge gap and empowers communities to implement sustainable water management practices.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"/>
            </a:endParaRPr>
          </a:p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Accessibility : </a:t>
            </a:r>
            <a:r>
              <a:rPr lang="en-US" sz="28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User-friendly interface ensures that individuals of all technological skill levels can interact with WaterBot effectively. Available online via IBM Cloud, making it accessible to a wide audience.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5566" y="8233433"/>
            <a:ext cx="1024867" cy="10248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7246552" cy="10287000"/>
            <a:chOff x="0" y="0"/>
            <a:chExt cx="1908557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08557" cy="2709333"/>
            </a:xfrm>
            <a:custGeom>
              <a:avLst/>
              <a:gdLst/>
              <a:ahLst/>
              <a:cxnLst/>
              <a:rect l="l" t="t" r="r" b="b"/>
              <a:pathLst>
                <a:path w="1908557" h="2709333">
                  <a:moveTo>
                    <a:pt x="0" y="0"/>
                  </a:moveTo>
                  <a:lnTo>
                    <a:pt x="1908557" y="0"/>
                  </a:lnTo>
                  <a:lnTo>
                    <a:pt x="190855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7FA4A4">
                    <a:alpha val="100000"/>
                  </a:srgbClr>
                </a:gs>
                <a:gs pos="50000">
                  <a:srgbClr val="305A72">
                    <a:alpha val="100000"/>
                  </a:srgbClr>
                </a:gs>
                <a:gs pos="100000">
                  <a:srgbClr val="1A3C5C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9085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2256" y="1815548"/>
            <a:ext cx="646239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000" dirty="0">
                <a:solidFill>
                  <a:srgbClr val="1F2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Used: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3453" y="393327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3453" y="563389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33453" y="73345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02256" y="3421558"/>
            <a:ext cx="8855597" cy="380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19" lvl="1" algn="l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Synthetic Data:</a:t>
            </a:r>
          </a:p>
          <a:p>
            <a:pPr marL="172719" lvl="1" algn="l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"/>
              </a:rPr>
              <a:t>The chatbot uses a repository of pre-defined questions and answers to provide accurate information. Ensures users receive reliable and consistent responses based on best practices and expert knowledge.</a:t>
            </a:r>
          </a:p>
        </p:txBody>
      </p:sp>
      <p:pic>
        <p:nvPicPr>
          <p:cNvPr id="1026" name="Picture 2" descr="Purified vs. Distilled vs. Mineral vs ...">
            <a:extLst>
              <a:ext uri="{FF2B5EF4-FFF2-40B4-BE49-F238E27FC236}">
                <a16:creationId xmlns:a16="http://schemas.microsoft.com/office/drawing/2014/main" id="{EB6F4D33-9F95-185C-57B5-BC295EAD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04" y="3681304"/>
            <a:ext cx="5334000" cy="3536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2C5DC-1D7C-ADE1-5DD4-37D3B3C26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94330"/>
            <a:ext cx="7849046" cy="8187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D9CFAD-2253-1E77-6ED5-09FCA71DC2C6}"/>
              </a:ext>
            </a:extLst>
          </p:cNvPr>
          <p:cNvSpPr txBox="1"/>
          <p:nvPr/>
        </p:nvSpPr>
        <p:spPr>
          <a:xfrm>
            <a:off x="304800" y="190500"/>
            <a:ext cx="173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Web Page: </a:t>
            </a:r>
            <a:r>
              <a:rPr lang="en-US" sz="4000" b="1" dirty="0">
                <a:hlinkClick r:id="rId3"/>
              </a:rPr>
              <a:t>Click Here</a:t>
            </a:r>
            <a:endParaRPr lang="en-IN" sz="4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603</Words>
  <Application>Microsoft Office PowerPoint</Application>
  <PresentationFormat>Custom</PresentationFormat>
  <Paragraphs>76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Montserrat Bold</vt:lpstr>
      <vt:lpstr>Arial</vt:lpstr>
      <vt:lpstr>Calibri</vt:lpstr>
      <vt:lpstr>Poppins</vt:lpstr>
      <vt:lpstr>Open Sans</vt:lpstr>
      <vt:lpstr>Open Sans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Deck Business Presentation in Purple White Modular Abstract Style</dc:title>
  <dc:creator>Dell</dc:creator>
  <cp:lastModifiedBy>BHAVYA SHREE</cp:lastModifiedBy>
  <cp:revision>2</cp:revision>
  <dcterms:created xsi:type="dcterms:W3CDTF">2006-08-16T00:00:00Z</dcterms:created>
  <dcterms:modified xsi:type="dcterms:W3CDTF">2024-07-04T16:01:57Z</dcterms:modified>
  <dc:identifier>DAGJ943nk00</dc:identifier>
</cp:coreProperties>
</file>